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4"/>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271" r:id="rId14"/>
    <p:sldId id="272" r:id="rId15"/>
    <p:sldId id="273" r:id="rId16"/>
    <p:sldId id="296" r:id="rId17"/>
    <p:sldId id="274" r:id="rId18"/>
    <p:sldId id="275" r:id="rId19"/>
    <p:sldId id="276" r:id="rId20"/>
    <p:sldId id="277" r:id="rId21"/>
    <p:sldId id="278" r:id="rId22"/>
    <p:sldId id="279" r:id="rId23"/>
    <p:sldId id="280" r:id="rId24"/>
    <p:sldId id="297" r:id="rId25"/>
    <p:sldId id="281" r:id="rId26"/>
    <p:sldId id="298" r:id="rId27"/>
    <p:sldId id="282" r:id="rId28"/>
    <p:sldId id="299" r:id="rId29"/>
    <p:sldId id="300" r:id="rId30"/>
    <p:sldId id="301" r:id="rId31"/>
    <p:sldId id="284" r:id="rId32"/>
    <p:sldId id="293" r:id="rId33"/>
    <p:sldId id="294" r:id="rId34"/>
    <p:sldId id="295" r:id="rId35"/>
    <p:sldId id="285" r:id="rId36"/>
    <p:sldId id="286" r:id="rId37"/>
    <p:sldId id="287" r:id="rId38"/>
    <p:sldId id="288" r:id="rId39"/>
    <p:sldId id="289" r:id="rId40"/>
    <p:sldId id="290" r:id="rId41"/>
    <p:sldId id="291" r:id="rId42"/>
    <p:sldId id="292" r:id="rId43"/>
    <p:sldId id="302" r:id="rId44"/>
    <p:sldId id="303" r:id="rId45"/>
    <p:sldId id="304" r:id="rId46"/>
    <p:sldId id="305" r:id="rId47"/>
    <p:sldId id="269" r:id="rId48"/>
    <p:sldId id="270" r:id="rId49"/>
    <p:sldId id="306" r:id="rId50"/>
    <p:sldId id="260" r:id="rId51"/>
    <p:sldId id="261" r:id="rId52"/>
    <p:sldId id="262" r:id="rId53"/>
  </p:sldIdLst>
  <p:sldSz cx="12192000" cy="6858000"/>
  <p:notesSz cx="6858000" cy="9144000"/>
  <p:embeddedFontLst>
    <p:embeddedFont>
      <p:font typeface="Cambria Math" panose="02040503050406030204" pitchFamily="18" charset="0"/>
      <p:regular r:id="rId55"/>
    </p:embeddedFont>
    <p:embeddedFont>
      <p:font typeface="等线" panose="02010600030101010101" pitchFamily="2" charset="-122"/>
      <p:regular r:id="rId56"/>
      <p:bold r:id="rId57"/>
    </p:embeddedFont>
    <p:embeddedFont>
      <p:font typeface="Century Gothic" panose="020B0502020202020204" pitchFamily="34" charset="0"/>
      <p:regular r:id="rId58"/>
      <p:bold r:id="rId59"/>
      <p:italic r:id="rId60"/>
      <p:boldItalic r:id="rId61"/>
    </p:embeddedFont>
    <p:embeddedFont>
      <p:font typeface="Consolas" panose="020B0609020204030204" pitchFamily="49"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Wingdings 2" panose="05020102010507070707" pitchFamily="18" charset="2"/>
      <p:regular r:id="rId7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538" autoAdjust="0"/>
  </p:normalViewPr>
  <p:slideViewPr>
    <p:cSldViewPr snapToGrid="0">
      <p:cViewPr>
        <p:scale>
          <a:sx n="125" d="100"/>
          <a:sy n="125" d="100"/>
        </p:scale>
        <p:origin x="-2150" y="-2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31</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32</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33</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is according to real-life feelings, 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34</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35</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36</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37</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38</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39</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45</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46</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Here’s the main ideas when we apply the</a:t>
            </a:r>
            <a:r>
              <a:rPr lang="en-US" altLang="zh-CN" sz="1400" baseline="0" dirty="0"/>
              <a:t> model to different aircrafts. TETA and 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47</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48</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50</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51</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52</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4.bin"/><Relationship Id="rId10" Type="http://schemas.openxmlformats.org/officeDocument/2006/relationships/image" Target="../media/image12.wmf"/><Relationship Id="rId4" Type="http://schemas.openxmlformats.org/officeDocument/2006/relationships/image" Target="../media/image13.jpeg"/><Relationship Id="rId9"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wmf"/><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image" Target="../media/image18.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0.wmf"/><Relationship Id="rId4" Type="http://schemas.openxmlformats.org/officeDocument/2006/relationships/oleObject" Target="../embeddings/oleObject12.bin"/></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20.wmf"/><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3.wmf"/><Relationship Id="rId4"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cxnSp>
        <p:nvCxnSpPr>
          <p:cNvPr id="6" name="直接箭头连接符 5"/>
          <p:cNvCxnSpPr/>
          <p:nvPr/>
        </p:nvCxnSpPr>
        <p:spPr>
          <a:xfrm>
            <a:off x="4303776" y="3895344"/>
            <a:ext cx="4553712" cy="640080"/>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499616" y="358830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continuous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499616" y="3588306"/>
                <a:ext cx="2804160" cy="523220"/>
              </a:xfrm>
              <a:prstGeom prst="rect">
                <a:avLst/>
              </a:prstGeom>
              <a:blipFill>
                <a:blip r:embed="rId4"/>
                <a:stretch>
                  <a:fillRect l="-215" b="-7778"/>
                </a:stretch>
              </a:blipFill>
              <a:ln w="28575">
                <a:solidFill>
                  <a:srgbClr val="0F007B"/>
                </a:solidFill>
              </a:ln>
            </p:spPr>
            <p:txBody>
              <a:bodyPr/>
              <a:lstStyle/>
              <a:p>
                <a:r>
                  <a:rPr lang="zh-CN" altLang="en-US">
                    <a:noFill/>
                  </a:rPr>
                  <a:t> </a:t>
                </a:r>
              </a:p>
            </p:txBody>
          </p:sp>
        </mc:Fallback>
      </mc:AlternateContent>
      <p:cxnSp>
        <p:nvCxnSpPr>
          <p:cNvPr id="12" name="直接箭头连接符 11"/>
          <p:cNvCxnSpPr/>
          <p:nvPr/>
        </p:nvCxnSpPr>
        <p:spPr>
          <a:xfrm flipV="1">
            <a:off x="2676144" y="5102352"/>
            <a:ext cx="3852672" cy="24105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095"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096"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48" name="AxMath" r:id="rId3" imgW="7283880" imgH="770760" progId="Equation.AxMath">
                  <p:embed/>
                </p:oleObj>
              </mc:Choice>
              <mc:Fallback>
                <p:oleObj name="AxMath" r:id="rId3" imgW="7283880" imgH="770760" progId="Equation.AxMath">
                  <p:embed/>
                  <p:pic>
                    <p:nvPicPr>
                      <p:cNvPr id="26" name="对象 25"/>
                      <p:cNvPicPr/>
                      <p:nvPr/>
                    </p:nvPicPr>
                    <p:blipFill>
                      <a:blip r:embed="rId4"/>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49"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50"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51"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07"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mc:Choice>
        <mc:Fallback xmlns="">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965617419"/>
              </p:ext>
            </p:extLst>
          </p:nvPr>
        </p:nvGraphicFramePr>
        <p:xfrm>
          <a:off x="3642015" y="5546101"/>
          <a:ext cx="5234132" cy="1311899"/>
        </p:xfrm>
        <a:graphic>
          <a:graphicData uri="http://schemas.openxmlformats.org/presentationml/2006/ole">
            <mc:AlternateContent xmlns:mc="http://schemas.openxmlformats.org/markup-compatibility/2006">
              <mc:Choice xmlns:v="urn:schemas-microsoft-com:vml" Requires="v">
                <p:oleObj spid="_x0000_s4131"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3642015" y="5546101"/>
                        <a:ext cx="5234132" cy="1311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55"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12"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13"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60"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61"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760923109"/>
              </p:ext>
            </p:extLst>
          </p:nvPr>
        </p:nvGraphicFramePr>
        <p:xfrm>
          <a:off x="2009444" y="3278575"/>
          <a:ext cx="8410426" cy="300849"/>
        </p:xfrm>
        <a:graphic>
          <a:graphicData uri="http://schemas.openxmlformats.org/presentationml/2006/ole">
            <mc:AlternateContent xmlns:mc="http://schemas.openxmlformats.org/markup-compatibility/2006">
              <mc:Choice xmlns:v="urn:schemas-microsoft-com:vml" Requires="v">
                <p:oleObj spid="_x0000_s11308"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009444" y="3278575"/>
                        <a:ext cx="8410426" cy="30084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23589773"/>
              </p:ext>
            </p:extLst>
          </p:nvPr>
        </p:nvGraphicFramePr>
        <p:xfrm>
          <a:off x="4777253" y="4284641"/>
          <a:ext cx="1713471" cy="434470"/>
        </p:xfrm>
        <a:graphic>
          <a:graphicData uri="http://schemas.openxmlformats.org/presentationml/2006/ole">
            <mc:AlternateContent xmlns:mc="http://schemas.openxmlformats.org/markup-compatibility/2006">
              <mc:Choice xmlns:v="urn:schemas-microsoft-com:vml" Requires="v">
                <p:oleObj spid="_x0000_s11309"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4777253" y="4284641"/>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27"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solidFill>
                  <a:srgbClr val="FF0000"/>
                </a:solidFill>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solidFill>
                <a:srgbClr val="FF0000"/>
              </a:solidFill>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This factor was not 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（为什么是这三个数？）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 (Why these numbers?)</a:t>
            </a: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1182" y="4649511"/>
            <a:ext cx="3088563" cy="2208489"/>
          </a:xfrm>
          <a:prstGeom prst="rect">
            <a:avLst/>
          </a:prstGeom>
        </p:spPr>
      </p:pic>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6119" y="1942121"/>
            <a:ext cx="6733339" cy="48186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2449861" y="2263724"/>
            <a:ext cx="7292279" cy="4096468"/>
            <a:chOff x="1793848" y="2263724"/>
            <a:chExt cx="7292279" cy="4096468"/>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3848" y="2263724"/>
              <a:ext cx="7292279" cy="4096468"/>
            </a:xfrm>
            <a:prstGeom prst="rect">
              <a:avLst/>
            </a:prstGeom>
          </p:spPr>
        </p:pic>
        <p:sp>
          <p:nvSpPr>
            <p:cNvPr id="9" name="文本框 8"/>
            <p:cNvSpPr txBox="1"/>
            <p:nvPr/>
          </p:nvSpPr>
          <p:spPr>
            <a:xfrm>
              <a:off x="5121603"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TotalTime>
  <Words>6721</Words>
  <Application>Microsoft Office PowerPoint</Application>
  <PresentationFormat>宽屏</PresentationFormat>
  <Paragraphs>534</Paragraphs>
  <Slides>52</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66" baseType="lpstr">
      <vt:lpstr>Cambria Math</vt:lpstr>
      <vt:lpstr>等线</vt:lpstr>
      <vt:lpstr>Times New Roman</vt:lpstr>
      <vt:lpstr>宋体</vt:lpstr>
      <vt:lpstr>Century Gothic</vt:lpstr>
      <vt:lpstr>S宋体</vt:lpstr>
      <vt:lpstr>宋体</vt:lpstr>
      <vt:lpstr>Consolas</vt:lpstr>
      <vt:lpstr>Calibri</vt:lpstr>
      <vt:lpstr>Wingdings 2</vt:lpstr>
      <vt:lpstr>Wingdings</vt:lpstr>
      <vt:lpstr>Ss</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53</cp:revision>
  <dcterms:created xsi:type="dcterms:W3CDTF">2022-04-09T13:58:34Z</dcterms:created>
  <dcterms:modified xsi:type="dcterms:W3CDTF">2022-04-11T10:24:23Z</dcterms:modified>
</cp:coreProperties>
</file>